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57" r:id="rId5"/>
    <p:sldId id="260" r:id="rId6"/>
    <p:sldId id="270" r:id="rId7"/>
    <p:sldId id="261" r:id="rId8"/>
    <p:sldId id="269" r:id="rId9"/>
    <p:sldId id="271" r:id="rId10"/>
    <p:sldId id="272" r:id="rId11"/>
    <p:sldId id="274" r:id="rId12"/>
    <p:sldId id="275" r:id="rId13"/>
    <p:sldId id="276" r:id="rId14"/>
    <p:sldId id="277" r:id="rId15"/>
    <p:sldId id="287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65" r:id="rId24"/>
    <p:sldId id="264" r:id="rId25"/>
    <p:sldId id="266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597"/>
    <a:srgbClr val="506289"/>
    <a:srgbClr val="4C6AA3"/>
    <a:srgbClr val="284C91"/>
    <a:srgbClr val="FFC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Relationship Id="rId9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Sistema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Recomendador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BBVA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0CD4AFC-98E5-7846-91DF-B11BF84D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1728587"/>
            <a:ext cx="6088111" cy="43513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B26979-B1EA-B447-9B6F-8663D2E42F0C}"/>
              </a:ext>
            </a:extLst>
          </p:cNvPr>
          <p:cNvSpPr txBox="1"/>
          <p:nvPr/>
        </p:nvSpPr>
        <p:spPr>
          <a:xfrm>
            <a:off x="6741254" y="1653093"/>
            <a:ext cx="50044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Myriad Pro" panose="020B0503030403020204" pitchFamily="34" charset="0"/>
              </a:rPr>
              <a:t>Objetivo: Predecir una variable llamada ratingMonto</a:t>
            </a: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  <a:p>
            <a:r>
              <a:rPr lang="es-PE" sz="2400" dirty="0">
                <a:latin typeface="Myriad Pro" panose="020B0503030403020204" pitchFamily="34" charset="0"/>
              </a:rPr>
              <a:t>Tablas: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Transacciones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Perfil del clientes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Evaluación</a:t>
            </a: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</p:txBody>
      </p:sp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9B918D0B-A7B7-F047-95A5-510317B0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19" y="2724632"/>
            <a:ext cx="3848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5" y="778075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funcionó?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FE35A9-92D6-2F4E-AAD6-FB040AD34EDA}"/>
              </a:ext>
            </a:extLst>
          </p:cNvPr>
          <p:cNvSpPr txBox="1"/>
          <p:nvPr/>
        </p:nvSpPr>
        <p:spPr>
          <a:xfrm>
            <a:off x="6095999" y="778074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no funcionó?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292828-43A6-B746-9A6A-46149F4FCEA6}"/>
              </a:ext>
            </a:extLst>
          </p:cNvPr>
          <p:cNvSpPr txBox="1"/>
          <p:nvPr/>
        </p:nvSpPr>
        <p:spPr>
          <a:xfrm>
            <a:off x="446314" y="1853509"/>
            <a:ext cx="564968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Boosting Algorithms (XGBoost, LightGBM).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Automatic feature engineering.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C38B3E-CF64-EF40-BE7A-8F606E64E7DD}"/>
              </a:ext>
            </a:extLst>
          </p:cNvPr>
          <p:cNvSpPr txBox="1"/>
          <p:nvPr/>
        </p:nvSpPr>
        <p:spPr>
          <a:xfrm>
            <a:off x="6096000" y="1853508"/>
            <a:ext cx="564968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Agregaciones aritméticas simples (sumas, productos).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Feature selection.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B0A037-A962-4F4F-8E6F-FB511C6A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57" y="3979678"/>
            <a:ext cx="4834083" cy="17300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68BD63-6381-324B-BA3E-5545F47B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14" y="5791492"/>
            <a:ext cx="2021313" cy="6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Data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Talent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Movistar</a:t>
            </a:r>
          </a:p>
        </p:txBody>
      </p:sp>
      <p:pic>
        <p:nvPicPr>
          <p:cNvPr id="5" name="Marcador de contenido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B47D19A-4202-074C-8A66-0C010735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1485961"/>
            <a:ext cx="5959307" cy="43513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0A8A5D2-4EA7-BB4C-A55A-CA4535BA4ECF}"/>
              </a:ext>
            </a:extLst>
          </p:cNvPr>
          <p:cNvSpPr txBox="1"/>
          <p:nvPr/>
        </p:nvSpPr>
        <p:spPr>
          <a:xfrm>
            <a:off x="6741254" y="1653093"/>
            <a:ext cx="5004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Myriad Pro" panose="020B0503030403020204" pitchFamily="34" charset="0"/>
              </a:rPr>
              <a:t>Objetivo: Predecir el comportamiento de una cartera de clientes en riesgo de portabilidad.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7 tablas con información diversa.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Métrica de evaluación: ROC-AUC.</a:t>
            </a: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5" y="778075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funcionó?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FE35A9-92D6-2F4E-AAD6-FB040AD34EDA}"/>
              </a:ext>
            </a:extLst>
          </p:cNvPr>
          <p:cNvSpPr txBox="1"/>
          <p:nvPr/>
        </p:nvSpPr>
        <p:spPr>
          <a:xfrm>
            <a:off x="6095999" y="778074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no funcionó?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292828-43A6-B746-9A6A-46149F4FCEA6}"/>
              </a:ext>
            </a:extLst>
          </p:cNvPr>
          <p:cNvSpPr txBox="1"/>
          <p:nvPr/>
        </p:nvSpPr>
        <p:spPr>
          <a:xfrm>
            <a:off x="446314" y="1653093"/>
            <a:ext cx="56496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Ingeniería de características manual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C38B3E-CF64-EF40-BE7A-8F606E64E7DD}"/>
              </a:ext>
            </a:extLst>
          </p:cNvPr>
          <p:cNvSpPr txBox="1"/>
          <p:nvPr/>
        </p:nvSpPr>
        <p:spPr>
          <a:xfrm>
            <a:off x="6096000" y="1653093"/>
            <a:ext cx="564968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Automatic F.E. (tiempo)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El plan de trabajo.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No dedicar tiempo a preparar la presentación.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18044-C5FD-9248-ADB8-28B4530F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5048292"/>
            <a:ext cx="1574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4C6AA3"/>
                </a:solidFill>
                <a:latin typeface="Keep Calm Med" pitchFamily="2" charset="0"/>
              </a:rPr>
              <a:t>Elo Merchant Category Recomendation</a:t>
            </a:r>
            <a:endParaRPr lang="es-ES" sz="4000" dirty="0">
              <a:solidFill>
                <a:srgbClr val="4C6AA3"/>
              </a:solidFill>
              <a:latin typeface="Keep Calm Med" pitchFamily="2" charset="0"/>
            </a:endParaRP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9AE0142-D21F-054F-B5EC-78C6EDE5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1" y="1485961"/>
            <a:ext cx="5772061" cy="43513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3E40C24-3440-D542-BED4-D4CF5E51DCAB}"/>
              </a:ext>
            </a:extLst>
          </p:cNvPr>
          <p:cNvSpPr txBox="1"/>
          <p:nvPr/>
        </p:nvSpPr>
        <p:spPr>
          <a:xfrm>
            <a:off x="6741254" y="1653093"/>
            <a:ext cx="50044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Myriad Pro" panose="020B0503030403020204" pitchFamily="34" charset="0"/>
              </a:rPr>
              <a:t>Objetivo: Predecir lealtad de clientes, definida mediante una heurística que considera transacciones pasadas y futuras.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Tablas: Train, test, transacciones (2) y establecimientos.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Muchas variables reescaladas, con fines de privacidad y anonimización.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Un conjunto pequeño de outliers (2%) afectaba mucho el RMSE.  </a:t>
            </a:r>
          </a:p>
          <a:p>
            <a:endParaRPr lang="es-PE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5" y="778075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funcionó?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FE35A9-92D6-2F4E-AAD6-FB040AD34EDA}"/>
              </a:ext>
            </a:extLst>
          </p:cNvPr>
          <p:cNvSpPr txBox="1"/>
          <p:nvPr/>
        </p:nvSpPr>
        <p:spPr>
          <a:xfrm>
            <a:off x="6095999" y="778074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no funcionó?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292828-43A6-B746-9A6A-46149F4FCEA6}"/>
              </a:ext>
            </a:extLst>
          </p:cNvPr>
          <p:cNvSpPr txBox="1"/>
          <p:nvPr/>
        </p:nvSpPr>
        <p:spPr>
          <a:xfrm>
            <a:off x="446314" y="1653093"/>
            <a:ext cx="56496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Validación cruzada.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Análisis de valores extremos.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Ingeniería inversa de variables transformadas.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Combinar hallazgos en kernels públicos con propios.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C38B3E-CF64-EF40-BE7A-8F606E64E7DD}"/>
              </a:ext>
            </a:extLst>
          </p:cNvPr>
          <p:cNvSpPr txBox="1"/>
          <p:nvPr/>
        </p:nvSpPr>
        <p:spPr>
          <a:xfrm>
            <a:off x="6096000" y="1653093"/>
            <a:ext cx="564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Overfitting en el leaderboard público.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E43E33-9C69-DD42-9E38-AC6AA983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5126619"/>
            <a:ext cx="1524000" cy="152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DC5787-AC48-9E48-A7D2-5C4187EEB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3961417"/>
            <a:ext cx="5096699" cy="15392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CC430D-6D19-9748-9E7B-8CDB6B6A9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39" y="2343445"/>
            <a:ext cx="3419425" cy="2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4" y="666758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VSB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Power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Line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Fault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Detection</a:t>
            </a:r>
            <a:endParaRPr lang="es-ES" sz="4000" dirty="0">
              <a:solidFill>
                <a:srgbClr val="4C6AA3"/>
              </a:solidFill>
              <a:latin typeface="Keep Calm Med" pitchFamily="2" charset="0"/>
            </a:endParaRPr>
          </a:p>
        </p:txBody>
      </p:sp>
      <p:pic>
        <p:nvPicPr>
          <p:cNvPr id="5" name="Marcador de contenido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30BA794-B1A2-1446-9D0C-BAEED492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1485961"/>
            <a:ext cx="5959307" cy="435133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0AE7811-679B-AB40-9688-B4DD8E1E7AD6}"/>
              </a:ext>
            </a:extLst>
          </p:cNvPr>
          <p:cNvSpPr txBox="1"/>
          <p:nvPr/>
        </p:nvSpPr>
        <p:spPr>
          <a:xfrm>
            <a:off x="6741254" y="1653093"/>
            <a:ext cx="50044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Myriad Pro" panose="020B0503030403020204" pitchFamily="34" charset="0"/>
              </a:rPr>
              <a:t>Objetivo: Identificar descarga parcial en lineas de alta tensión.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Dataset muy grande (10 GB).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Datos reales, y por tanto, con mucho ruido.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Clases desbalanceadas (6% en train) e información sesgada.</a:t>
            </a: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5" y="778075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funcionó?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FE35A9-92D6-2F4E-AAD6-FB040AD34EDA}"/>
              </a:ext>
            </a:extLst>
          </p:cNvPr>
          <p:cNvSpPr txBox="1"/>
          <p:nvPr/>
        </p:nvSpPr>
        <p:spPr>
          <a:xfrm>
            <a:off x="6095999" y="778074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no funcionó?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292828-43A6-B746-9A6A-46149F4FCEA6}"/>
              </a:ext>
            </a:extLst>
          </p:cNvPr>
          <p:cNvSpPr txBox="1"/>
          <p:nvPr/>
        </p:nvSpPr>
        <p:spPr>
          <a:xfrm>
            <a:off x="446314" y="1653093"/>
            <a:ext cx="564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Feature engineering a partir de señal filtrada.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Catboost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Métodos de validación para conjuntos sesgados y desbalanceados.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C38B3E-CF64-EF40-BE7A-8F606E64E7DD}"/>
              </a:ext>
            </a:extLst>
          </p:cNvPr>
          <p:cNvSpPr txBox="1"/>
          <p:nvPr/>
        </p:nvSpPr>
        <p:spPr>
          <a:xfrm>
            <a:off x="6096000" y="1653093"/>
            <a:ext cx="5649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LSTM de kernels públicos.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Métodos de validación tradicionales (train-test, CV).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4C3460-1C89-6E43-ADFD-8C602FC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5" y="5243506"/>
            <a:ext cx="2732351" cy="1455609"/>
          </a:xfrm>
          <a:prstGeom prst="rect">
            <a:avLst/>
          </a:prstGeom>
        </p:spPr>
      </p:pic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38B766C-68BA-CE4F-A8D6-0A25E5808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3708932"/>
            <a:ext cx="6095999" cy="20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4" y="666758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Santander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Customer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Transaction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Prediction</a:t>
            </a:r>
            <a:endParaRPr lang="es-ES" sz="4000" dirty="0">
              <a:solidFill>
                <a:srgbClr val="4C6AA3"/>
              </a:solidFill>
              <a:latin typeface="Keep Calm Med" pitchFamily="2" charset="0"/>
            </a:endParaRP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EA5C1D3-15EF-8043-9562-D0D95B2A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1485961"/>
            <a:ext cx="5772061" cy="43513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3FDFA5-8A56-7343-A448-4A4E3D3162EE}"/>
              </a:ext>
            </a:extLst>
          </p:cNvPr>
          <p:cNvSpPr txBox="1"/>
          <p:nvPr/>
        </p:nvSpPr>
        <p:spPr>
          <a:xfrm>
            <a:off x="6741254" y="1653093"/>
            <a:ext cx="5004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Myriad Pro" panose="020B0503030403020204" pitchFamily="34" charset="0"/>
              </a:rPr>
              <a:t>Objetivo: Identificar si un cliente va a realizar cierta transacción.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Dataset aparentemente accesible (2 tablas, 245 MB en total).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Train y test con distribuciones casi idénticas.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Features completamente anonimizados y con interacción casi nula.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Posibilidad de datos sintéticos.</a:t>
            </a: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5" y="778075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funcionó?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FE35A9-92D6-2F4E-AAD6-FB040AD34EDA}"/>
              </a:ext>
            </a:extLst>
          </p:cNvPr>
          <p:cNvSpPr txBox="1"/>
          <p:nvPr/>
        </p:nvSpPr>
        <p:spPr>
          <a:xfrm>
            <a:off x="6095999" y="778074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no funcionó?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292828-43A6-B746-9A6A-46149F4FCEA6}"/>
              </a:ext>
            </a:extLst>
          </p:cNvPr>
          <p:cNvSpPr txBox="1"/>
          <p:nvPr/>
        </p:nvSpPr>
        <p:spPr>
          <a:xfrm>
            <a:off x="446314" y="1653093"/>
            <a:ext cx="564968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Optimización de hiperparámetros.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Generación de datos sintéticos.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Análisis del test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Naive Bayes.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C38B3E-CF64-EF40-BE7A-8F606E64E7DD}"/>
              </a:ext>
            </a:extLst>
          </p:cNvPr>
          <p:cNvSpPr txBox="1"/>
          <p:nvPr/>
        </p:nvSpPr>
        <p:spPr>
          <a:xfrm>
            <a:off x="6096000" y="1653093"/>
            <a:ext cx="564968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Transformaciones de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Encoding.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Binning, recuperación de variables categóricas.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E15B74-F5AA-7548-9AA2-66E64036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5040247"/>
            <a:ext cx="1587500" cy="1587500"/>
          </a:xfrm>
          <a:prstGeom prst="rect">
            <a:avLst/>
          </a:prstGeom>
        </p:spPr>
      </p:pic>
      <p:pic>
        <p:nvPicPr>
          <p:cNvPr id="9" name="Imagen 8" descr="Imagen que contiene cielo&#10;&#10;Descripción generada automáticamente">
            <a:extLst>
              <a:ext uri="{FF2B5EF4-FFF2-40B4-BE49-F238E27FC236}">
                <a16:creationId xmlns:a16="http://schemas.microsoft.com/office/drawing/2014/main" id="{9158F58B-503F-7942-ABE4-BE6FB6ED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93" y="3904158"/>
            <a:ext cx="3990411" cy="21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4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596537" y="516391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I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Datathon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 URP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E2F8D29-CA7D-A445-8894-65F0FD109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" y="1485961"/>
            <a:ext cx="6010703" cy="44024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EFEFB8-410F-5341-8E2F-EBD5E04EB7FD}"/>
              </a:ext>
            </a:extLst>
          </p:cNvPr>
          <p:cNvSpPr txBox="1"/>
          <p:nvPr/>
        </p:nvSpPr>
        <p:spPr>
          <a:xfrm>
            <a:off x="6741254" y="1653093"/>
            <a:ext cx="50044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Myriad Pro" panose="020B0503030403020204" pitchFamily="34" charset="0"/>
              </a:rPr>
              <a:t>Objetivo: Identificar morosidad en el pago de boletas.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Historial académico y variables sociodemográficas.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Train y test divididos en ventanas de tiempo.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latin typeface="Myriad Pro" panose="020B0503030403020204" pitchFamily="34" charset="0"/>
              </a:rPr>
              <a:t>Grán volumen de datos correspondía a estudiantes que cayeron en deserción.</a:t>
            </a:r>
          </a:p>
          <a:p>
            <a:endParaRPr lang="es-PE" sz="2400" dirty="0">
              <a:latin typeface="Myriad Pro" panose="020B0503030403020204" pitchFamily="34" charset="0"/>
            </a:endParaRPr>
          </a:p>
          <a:p>
            <a:endParaRPr lang="es-PE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5" y="778075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funcionó?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FE35A9-92D6-2F4E-AAD6-FB040AD34EDA}"/>
              </a:ext>
            </a:extLst>
          </p:cNvPr>
          <p:cNvSpPr txBox="1"/>
          <p:nvPr/>
        </p:nvSpPr>
        <p:spPr>
          <a:xfrm>
            <a:off x="6095999" y="778074"/>
            <a:ext cx="54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4C6AA3"/>
                </a:solidFill>
                <a:latin typeface="Keep Calm Med" pitchFamily="2" charset="0"/>
              </a:rPr>
              <a:t>¿Qué no funcionó?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292828-43A6-B746-9A6A-46149F4FCEA6}"/>
              </a:ext>
            </a:extLst>
          </p:cNvPr>
          <p:cNvSpPr txBox="1"/>
          <p:nvPr/>
        </p:nvSpPr>
        <p:spPr>
          <a:xfrm>
            <a:off x="446314" y="1653093"/>
            <a:ext cx="564968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Target encoding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Myriad Pro" panose="020B0503030403020204" pitchFamily="34" charset="0"/>
              </a:rPr>
              <a:t>Análisis</a:t>
            </a:r>
            <a:r>
              <a:rPr lang="en-US" sz="2400" dirty="0"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latin typeface="Myriad Pro" panose="020B0503030403020204" pitchFamily="34" charset="0"/>
              </a:rPr>
              <a:t>datos</a:t>
            </a:r>
            <a:r>
              <a:rPr lang="en-US" sz="2400" dirty="0">
                <a:latin typeface="Myriad Pro" panose="020B0503030403020204" pitchFamily="34" charset="0"/>
              </a:rPr>
              <a:t> para FE y para la </a:t>
            </a:r>
            <a:r>
              <a:rPr lang="en-US" sz="2400" dirty="0" err="1">
                <a:latin typeface="Myriad Pro" panose="020B0503030403020204" pitchFamily="34" charset="0"/>
              </a:rPr>
              <a:t>presentación</a:t>
            </a:r>
            <a:r>
              <a:rPr lang="en-US" sz="2400" dirty="0">
                <a:latin typeface="Myriad Pro" panose="020B0503030403020204" pitchFamily="34" charset="0"/>
              </a:rPr>
              <a:t> de la </a:t>
            </a:r>
            <a:r>
              <a:rPr lang="en-US" sz="2400" dirty="0" err="1">
                <a:latin typeface="Myriad Pro" panose="020B0503030403020204" pitchFamily="34" charset="0"/>
              </a:rPr>
              <a:t>solución</a:t>
            </a:r>
            <a:r>
              <a:rPr lang="en-US" sz="2400" dirty="0">
                <a:latin typeface="Myriad Pro" panose="020B0503030403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Myriad Pro" panose="020B0503030403020204" pitchFamily="34" charset="0"/>
              </a:rPr>
              <a:t>XGBoost</a:t>
            </a:r>
            <a:r>
              <a:rPr lang="en-US" sz="2400" dirty="0">
                <a:latin typeface="Myriad Pro" panose="020B0503030403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Myriad Pro" panose="020B0503030403020204" pitchFamily="34" charset="0"/>
              </a:rPr>
              <a:t>Flujo</a:t>
            </a:r>
            <a:r>
              <a:rPr lang="en-US" sz="2400" dirty="0"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latin typeface="Myriad Pro" panose="020B0503030403020204" pitchFamily="34" charset="0"/>
              </a:rPr>
              <a:t>trabajo</a:t>
            </a:r>
            <a:r>
              <a:rPr lang="en-US" sz="2400" dirty="0">
                <a:latin typeface="Myriad Pro" panose="020B0503030403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C38B3E-CF64-EF40-BE7A-8F606E64E7DD}"/>
              </a:ext>
            </a:extLst>
          </p:cNvPr>
          <p:cNvSpPr txBox="1"/>
          <p:nvPr/>
        </p:nvSpPr>
        <p:spPr>
          <a:xfrm>
            <a:off x="6096000" y="1653093"/>
            <a:ext cx="564968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Myriad Pro" panose="020B0503030403020204" pitchFamily="34" charset="0"/>
              </a:rPr>
              <a:t>Ensamblaje</a:t>
            </a:r>
            <a:r>
              <a:rPr lang="en-US" sz="2400" dirty="0"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latin typeface="Myriad Pro" panose="020B0503030403020204" pitchFamily="34" charset="0"/>
              </a:rPr>
              <a:t>modelos</a:t>
            </a:r>
            <a:r>
              <a:rPr lang="en-US" sz="2400" dirty="0">
                <a:latin typeface="Myriad Pro" panose="020B0503030403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Myriad Pro" panose="020B0503030403020204" pitchFamily="34" charset="0"/>
              </a:rPr>
              <a:t>Considerar</a:t>
            </a:r>
            <a:r>
              <a:rPr lang="en-US" sz="2400" dirty="0">
                <a:latin typeface="Myriad Pro" panose="020B0503030403020204" pitchFamily="34" charset="0"/>
              </a:rPr>
              <a:t> el </a:t>
            </a:r>
            <a:r>
              <a:rPr lang="en-US" sz="2400" dirty="0" err="1">
                <a:latin typeface="Myriad Pro" panose="020B0503030403020204" pitchFamily="34" charset="0"/>
              </a:rPr>
              <a:t>problema</a:t>
            </a:r>
            <a:r>
              <a:rPr lang="en-US" sz="2400" dirty="0">
                <a:latin typeface="Myriad Pro" panose="020B0503030403020204" pitchFamily="34" charset="0"/>
              </a:rPr>
              <a:t> </a:t>
            </a:r>
            <a:r>
              <a:rPr lang="en-US" sz="2400" dirty="0" err="1">
                <a:latin typeface="Myriad Pro" panose="020B0503030403020204" pitchFamily="34" charset="0"/>
              </a:rPr>
              <a:t>como</a:t>
            </a:r>
            <a:r>
              <a:rPr lang="en-US" sz="2400" dirty="0">
                <a:latin typeface="Myriad Pro" panose="020B0503030403020204" pitchFamily="34" charset="0"/>
              </a:rPr>
              <a:t> una </a:t>
            </a:r>
            <a:r>
              <a:rPr lang="en-US" sz="2400" dirty="0" err="1">
                <a:latin typeface="Myriad Pro" panose="020B0503030403020204" pitchFamily="34" charset="0"/>
              </a:rPr>
              <a:t>serie</a:t>
            </a:r>
            <a:r>
              <a:rPr lang="en-US" sz="2400" dirty="0">
                <a:latin typeface="Myriad Pro" panose="020B0503030403020204" pitchFamily="34" charset="0"/>
              </a:rPr>
              <a:t> temporal.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17BF11-F397-C547-9279-0196F3FB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5308273"/>
            <a:ext cx="1144491" cy="1125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6CF794-5ED7-0E4B-8904-F190721E2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28" y="3578848"/>
            <a:ext cx="5080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3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83171C2-C1AF-AA46-ABCD-97C4650F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E65C8B-5163-2042-8C00-B3C06282564A}"/>
              </a:ext>
            </a:extLst>
          </p:cNvPr>
          <p:cNvSpPr txBox="1"/>
          <p:nvPr/>
        </p:nvSpPr>
        <p:spPr>
          <a:xfrm>
            <a:off x="648788" y="590089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Competencias vigentes/futuras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1D6420-4EB8-9642-8338-FF5DCF001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58"/>
          <a:stretch/>
        </p:blipFill>
        <p:spPr>
          <a:xfrm>
            <a:off x="712994" y="4439411"/>
            <a:ext cx="2558163" cy="18731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F21EF8-F7B3-8445-8599-8916B343A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94" y="2155409"/>
            <a:ext cx="3319475" cy="22231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9DE49E3-4FBF-0E42-BE1D-537BF0FD62F9}"/>
              </a:ext>
            </a:extLst>
          </p:cNvPr>
          <p:cNvSpPr txBox="1"/>
          <p:nvPr/>
        </p:nvSpPr>
        <p:spPr>
          <a:xfrm>
            <a:off x="446314" y="1546828"/>
            <a:ext cx="5649686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escena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local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706EAD5-8E6B-5445-B1BB-B99DF1CD2A58}"/>
              </a:ext>
            </a:extLst>
          </p:cNvPr>
          <p:cNvSpPr txBox="1"/>
          <p:nvPr/>
        </p:nvSpPr>
        <p:spPr>
          <a:xfrm>
            <a:off x="4577240" y="1597499"/>
            <a:ext cx="2171319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Kaggle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F7023D2-E285-F049-9FD9-864BC36C7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51" y="2151796"/>
            <a:ext cx="1524000" cy="152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8F6610-BA19-0041-AD1F-84A3C9567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918" y="2166843"/>
            <a:ext cx="1524000" cy="152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55D89-65EC-4145-82CC-89613D258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6" y="2151796"/>
            <a:ext cx="1524000" cy="1524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9464E2-F3A0-F044-A775-ED2F4797E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268" y="4482910"/>
            <a:ext cx="2923695" cy="14618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A6FBD2-1A19-324B-ACF7-8D6E234906AA}"/>
              </a:ext>
            </a:extLst>
          </p:cNvPr>
          <p:cNvSpPr txBox="1"/>
          <p:nvPr/>
        </p:nvSpPr>
        <p:spPr>
          <a:xfrm>
            <a:off x="4577240" y="3772294"/>
            <a:ext cx="3699186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otras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plataformas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0743243-75BF-DE4F-818A-EB0E1FDBC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3274" y="4439411"/>
            <a:ext cx="2923695" cy="14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95BF90-F6AD-2742-9771-B50122F1F54C}"/>
              </a:ext>
            </a:extLst>
          </p:cNvPr>
          <p:cNvSpPr txBox="1"/>
          <p:nvPr/>
        </p:nvSpPr>
        <p:spPr>
          <a:xfrm>
            <a:off x="648788" y="2180891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¿Preguntas?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DBB74A-9EE5-6E4E-BCDA-CBB5968D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2935749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8790" y="3390062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TÍTULO </a:t>
            </a:r>
            <a:r>
              <a:rPr lang="es-ES" sz="4000" dirty="0" err="1">
                <a:solidFill>
                  <a:srgbClr val="335597"/>
                </a:solidFill>
                <a:latin typeface="Keep Calm Med" pitchFamily="2" charset="0"/>
              </a:rPr>
              <a:t>TÍTULO</a:t>
            </a:r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dirty="0" err="1">
                <a:solidFill>
                  <a:srgbClr val="335597"/>
                </a:solidFill>
                <a:latin typeface="Keep Calm Med" pitchFamily="2" charset="0"/>
              </a:rPr>
              <a:t>TÍTULO</a:t>
            </a:r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 </a:t>
            </a:r>
            <a:r>
              <a:rPr lang="es-ES" sz="4000" dirty="0" err="1">
                <a:solidFill>
                  <a:srgbClr val="335597"/>
                </a:solidFill>
                <a:latin typeface="Keep Calm Med" pitchFamily="2" charset="0"/>
              </a:rPr>
              <a:t>TÍTULO</a:t>
            </a:r>
            <a:endParaRPr lang="es-ES" sz="4000" dirty="0">
              <a:solidFill>
                <a:srgbClr val="335597"/>
              </a:solidFill>
              <a:latin typeface="Keep Calm Med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spc="600" dirty="0">
                <a:solidFill>
                  <a:srgbClr val="335597"/>
                </a:solidFill>
                <a:latin typeface="Keep Calm Med" pitchFamily="2" charset="0"/>
              </a:rPr>
              <a:t>CONVERSATORIO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3873DF-7756-C848-B23F-F78AFEA8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MIS	EXPERIENCIAS EN KAGGLE</a:t>
            </a:r>
          </a:p>
        </p:txBody>
      </p:sp>
    </p:spTree>
    <p:extLst>
      <p:ext uri="{BB962C8B-B14F-4D97-AF65-F5344CB8AC3E}">
        <p14:creationId xmlns:p14="http://schemas.microsoft.com/office/powerpoint/2010/main" val="7799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D3BDBC-90DB-334C-AA69-7B9B3E54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7898B10-C965-B940-883C-9FA6979327E2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Sobre 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Kaggle</a:t>
            </a:r>
            <a:endParaRPr lang="es-ES" sz="4000" dirty="0">
              <a:solidFill>
                <a:srgbClr val="4C6AA3"/>
              </a:solidFill>
              <a:latin typeface="Keep Calm Med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D0044C-BDF0-094B-8992-DAE51ED895CB}"/>
              </a:ext>
            </a:extLst>
          </p:cNvPr>
          <p:cNvSpPr txBox="1"/>
          <p:nvPr/>
        </p:nvSpPr>
        <p:spPr>
          <a:xfrm>
            <a:off x="446313" y="1653093"/>
            <a:ext cx="10100601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Es 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comunidad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online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más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popular de Data Scientists y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entusiastas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del Machine Learning.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Es una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plataforma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que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alberga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foros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, datasets de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uso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libre, Kernels (Código) y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competencias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Empresas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que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han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organizado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competencias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Kaggle: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D56539-CCC9-AD4B-B1F1-D710B7AC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3" y="4359553"/>
            <a:ext cx="1524000" cy="1524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DFCC54-6B3D-2B45-B891-069D460E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983" y="4399264"/>
            <a:ext cx="1524000" cy="152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DE86B4-2248-6049-826B-9D49B2606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089" y="4638953"/>
            <a:ext cx="965200" cy="9652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C06FEBB-5CCF-0C45-9FC6-D5DE10287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395" y="4638953"/>
            <a:ext cx="965200" cy="965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7A6F73B-DA96-8D49-A410-32115B9F2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701" y="4638953"/>
            <a:ext cx="965200" cy="9652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D5C3F9-CBB9-A549-8B3C-4E9A534FD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007" y="4666282"/>
            <a:ext cx="965200" cy="9652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65FFF98-1609-8D43-9E65-7981D06E9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0648" y="4679349"/>
            <a:ext cx="965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solidFill>
                  <a:srgbClr val="284C91"/>
                </a:solidFill>
                <a:latin typeface="Myriad Pro" panose="020B0503030403020204" pitchFamily="34" charset="0"/>
              </a:rPr>
              <a:t>Sobre</a:t>
            </a:r>
            <a:r>
              <a:rPr lang="en-US" sz="4000" dirty="0">
                <a:solidFill>
                  <a:srgbClr val="284C91"/>
                </a:solidFill>
                <a:latin typeface="Myriad Pro" panose="020B0503030403020204" pitchFamily="34" charset="0"/>
              </a:rPr>
              <a:t> mi</a:t>
            </a:r>
          </a:p>
        </p:txBody>
      </p:sp>
      <p:pic>
        <p:nvPicPr>
          <p:cNvPr id="6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5EB6BF7-F747-F64E-9D61-E31099DB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41" y="1366956"/>
            <a:ext cx="6536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01D4C7-4CFD-F74D-9861-22EE2B9F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" name="Marcador de contenido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7958D93-2E0A-5743-A296-062C855D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299" y="1253331"/>
            <a:ext cx="5833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69072-69AE-4840-AEE1-7C52DD8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450661-921A-2943-B845-86B20644A8AB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Razones para competir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442847-0F80-294C-B4DC-6A0A119DAFCC}"/>
              </a:ext>
            </a:extLst>
          </p:cNvPr>
          <p:cNvSpPr txBox="1"/>
          <p:nvPr/>
        </p:nvSpPr>
        <p:spPr>
          <a:xfrm>
            <a:off x="446313" y="1653093"/>
            <a:ext cx="10100601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Aprender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retos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diversos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interesantes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Networking.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El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desafío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Mantenerse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actualizado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temas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modelado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y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análisis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datos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libertad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creativa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Los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premios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E0A864-B276-4B45-B439-3C28C356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66" y="4295186"/>
            <a:ext cx="391090" cy="3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5686</TotalTime>
  <Words>565</Words>
  <Application>Microsoft Macintosh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Keep Calm Med</vt:lpstr>
      <vt:lpstr>Myriad Pro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u201501129 (Cuicapuza Antonio, Javier Richard)</cp:lastModifiedBy>
  <cp:revision>62</cp:revision>
  <cp:lastPrinted>2019-05-23T15:37:12Z</cp:lastPrinted>
  <dcterms:created xsi:type="dcterms:W3CDTF">2019-02-22T02:13:14Z</dcterms:created>
  <dcterms:modified xsi:type="dcterms:W3CDTF">2019-05-26T15:19:49Z</dcterms:modified>
</cp:coreProperties>
</file>